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3"/>
    <p:sldId id="290" r:id="rId4"/>
    <p:sldId id="259" r:id="rId5"/>
    <p:sldId id="291" r:id="rId6"/>
    <p:sldId id="279" r:id="rId7"/>
    <p:sldId id="270" r:id="rId9"/>
    <p:sldId id="280" r:id="rId10"/>
    <p:sldId id="281" r:id="rId11"/>
    <p:sldId id="282" r:id="rId12"/>
    <p:sldId id="292" r:id="rId13"/>
    <p:sldId id="283" r:id="rId14"/>
    <p:sldId id="284" r:id="rId15"/>
    <p:sldId id="285" r:id="rId16"/>
    <p:sldId id="286" r:id="rId17"/>
    <p:sldId id="293" r:id="rId18"/>
    <p:sldId id="287" r:id="rId19"/>
    <p:sldId id="288" r:id="rId20"/>
    <p:sldId id="28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83C0"/>
    <a:srgbClr val="E9B115"/>
    <a:srgbClr val="2845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6348D-CBF3-45CE-AC51-769C2203D1B6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8E36A-D260-42E8-AE69-589A167AF4F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8E36A-D260-42E8-AE69-589A167AF4F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8E36A-D260-42E8-AE69-589A167AF4F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8E36A-D260-42E8-AE69-589A167AF4F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8E36A-D260-42E8-AE69-589A167AF4F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8E36A-D260-42E8-AE69-589A167AF4F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8E36A-D260-42E8-AE69-589A167AF4F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9DB85-5EE8-4E80-AD27-8C22B74789B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55F5E-5CC4-48A2-94FE-FDC3CB0B79E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6103" y="222026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A83C0"/>
                </a:solidFill>
              </a:rPr>
              <a:t>Python </a:t>
            </a:r>
            <a:r>
              <a:rPr lang="en-US" b="1" dirty="0" smtClean="0">
                <a:solidFill>
                  <a:srgbClr val="E9B115"/>
                </a:solidFill>
              </a:rPr>
              <a:t>Control Statements</a:t>
            </a:r>
            <a:endParaRPr lang="en-US" b="1" dirty="0"/>
          </a:p>
        </p:txBody>
      </p:sp>
      <p:sp>
        <p:nvSpPr>
          <p:cNvPr id="1026" name="AutoShape 2" descr="Python Logo png download - 640*480 - Free Transparent Python p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28" name="AutoShape 4" descr="Python Logo png download - 640*480 - Free Transparent Python png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1029" name="Picture 5" descr="C:\Users\Exam\Downloads\download (2)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72502" y="3934138"/>
            <a:ext cx="2143125" cy="2143125"/>
          </a:xfrm>
          <a:prstGeom prst="rect">
            <a:avLst/>
          </a:prstGeom>
          <a:noFill/>
        </p:spPr>
      </p:pic>
      <p:sp>
        <p:nvSpPr>
          <p:cNvPr id="3" name="Title 1"/>
          <p:cNvSpPr>
            <a:spLocks noGrp="1"/>
          </p:cNvSpPr>
          <p:nvPr/>
        </p:nvSpPr>
        <p:spPr>
          <a:xfrm>
            <a:off x="697838" y="69689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Unit 2: </a:t>
            </a:r>
            <a:r>
              <a:rPr lang="en-US" altLang="en-GB" b="1" dirty="0"/>
              <a:t>Control Flow and</a:t>
            </a:r>
            <a:endParaRPr lang="en-US" altLang="en-GB" b="1" dirty="0"/>
          </a:p>
          <a:p>
            <a:r>
              <a:rPr lang="en-US" altLang="en-GB" b="1" dirty="0"/>
              <a:t>Functions</a:t>
            </a:r>
            <a:endParaRPr lang="en-US" alt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Loop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>
              <a:solidFill>
                <a:srgbClr val="2845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Loop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 smtClean="0">
              <a:solidFill>
                <a:srgbClr val="0A83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50072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Sometimes we may need to alter the flow of the program. If the execution of a specific code may need to be repeated several numbers of times then we can go for loop statements.</a:t>
            </a:r>
            <a:endParaRPr lang="en-US" sz="2400" b="1" dirty="0" smtClean="0"/>
          </a:p>
          <a:p>
            <a:r>
              <a:rPr lang="en-US" sz="2400" dirty="0" smtClean="0"/>
              <a:t>In python, the following are loop statements</a:t>
            </a:r>
            <a:endParaRPr lang="en-US" sz="24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while loop</a:t>
            </a:r>
            <a:endParaRPr lang="en-US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for loop</a:t>
            </a:r>
            <a:endParaRPr lang="en-US" sz="2400" dirty="0" smtClean="0"/>
          </a:p>
          <a:p>
            <a:pPr>
              <a:buNone/>
            </a:pPr>
            <a:endParaRPr lang="en-US" sz="2400" b="1" u="sng" dirty="0" smtClean="0">
              <a:solidFill>
                <a:srgbClr val="0A83C0"/>
              </a:solidFill>
            </a:endParaRPr>
          </a:p>
          <a:p>
            <a:pPr>
              <a:buNone/>
            </a:pPr>
            <a:r>
              <a:rPr lang="en-US" sz="2400" b="1" u="sng" dirty="0" smtClean="0">
                <a:solidFill>
                  <a:srgbClr val="0A83C0"/>
                </a:solidFill>
              </a:rPr>
              <a:t>while loop:</a:t>
            </a:r>
            <a:r>
              <a:rPr lang="en-US" sz="2400" dirty="0" smtClean="0">
                <a:solidFill>
                  <a:srgbClr val="0A83C0"/>
                </a:solidFill>
              </a:rPr>
              <a:t> </a:t>
            </a:r>
            <a:endParaRPr lang="en-US" sz="2400" dirty="0" smtClean="0">
              <a:solidFill>
                <a:srgbClr val="0A83C0"/>
              </a:solidFill>
            </a:endParaRPr>
          </a:p>
          <a:p>
            <a:r>
              <a:rPr lang="en-US" sz="2400" dirty="0" smtClean="0"/>
              <a:t>With the while loop we can execute a set of statements as long as a condition is true. The while loop is mostly used in the case where the number of iterations is not known in advance.</a:t>
            </a:r>
            <a:endParaRPr lang="en-US" sz="2400" dirty="0" smtClean="0"/>
          </a:p>
          <a:p>
            <a:pPr>
              <a:buNone/>
            </a:pPr>
            <a:r>
              <a:rPr lang="en-US" sz="2400" b="1" u="sng" dirty="0" smtClean="0"/>
              <a:t>Syntax:</a:t>
            </a:r>
            <a:endParaRPr lang="en-US" sz="2400" dirty="0" smtClean="0"/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sz="2400" b="1" dirty="0" smtClean="0"/>
              <a:t>while</a:t>
            </a:r>
            <a:r>
              <a:rPr lang="en-US" sz="2400" dirty="0" smtClean="0"/>
              <a:t> expression:  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Statement(s)</a:t>
            </a:r>
            <a:endParaRPr lang="en-US" sz="24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Loop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2000" b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1785950"/>
          </a:xfrm>
        </p:spPr>
        <p:txBody>
          <a:bodyPr/>
          <a:lstStyle/>
          <a:p>
            <a:pPr lvl="0">
              <a:buNone/>
            </a:pPr>
            <a:r>
              <a:rPr lang="en-US" sz="2400" b="1" dirty="0" smtClean="0"/>
              <a:t>Using else with while loop</a:t>
            </a:r>
            <a:endParaRPr lang="en-US" sz="2400" dirty="0" smtClean="0"/>
          </a:p>
          <a:p>
            <a:r>
              <a:rPr lang="en-US" sz="2400" dirty="0" smtClean="0"/>
              <a:t>Python enables us to use the while loop with the else block also. The else block is executed when the condition given in the while statement becomes false.</a:t>
            </a:r>
            <a:endParaRPr lang="en-US" sz="24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4291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8596" y="785794"/>
            <a:ext cx="3786214" cy="16927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400" b="1" dirty="0" smtClean="0">
                <a:solidFill>
                  <a:srgbClr val="0A83C0"/>
                </a:solidFill>
              </a:rPr>
              <a:t>    </a:t>
            </a:r>
            <a:r>
              <a:rPr lang="en-US" sz="2400" b="1" dirty="0" smtClean="0"/>
              <a:t>whiledemo.py</a:t>
            </a:r>
            <a:endParaRPr lang="en-US" sz="2400" dirty="0" smtClean="0"/>
          </a:p>
          <a:p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i=</a:t>
            </a:r>
            <a:r>
              <a:rPr lang="nn-NO" sz="2000" dirty="0" smtClean="0">
                <a:solidFill>
                  <a:srgbClr val="800080"/>
                </a:solidFill>
                <a:latin typeface="Consolas" panose="020B0609020204030204"/>
              </a:rPr>
              <a:t>1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;   </a:t>
            </a:r>
            <a:endParaRPr lang="nn-NO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while i&lt;=</a:t>
            </a:r>
            <a:r>
              <a:rPr lang="nn-NO" sz="2000" dirty="0" smtClean="0">
                <a:solidFill>
                  <a:srgbClr val="800080"/>
                </a:solidFill>
                <a:latin typeface="Consolas" panose="020B0609020204030204"/>
              </a:rPr>
              <a:t>3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:       </a:t>
            </a:r>
            <a:r>
              <a:rPr lang="nn-NO" sz="2000" dirty="0" smtClean="0">
                <a:latin typeface="Consolas" panose="020B0609020204030204"/>
              </a:rPr>
              <a:t> </a:t>
            </a:r>
            <a:endParaRPr lang="nn-NO" sz="2000" dirty="0" smtClean="0">
              <a:latin typeface="Consolas" panose="020B0609020204030204"/>
            </a:endParaRPr>
          </a:p>
          <a:p>
            <a:r>
              <a:rPr lang="nn-NO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(i);       </a:t>
            </a:r>
            <a:r>
              <a:rPr lang="nn-NO" sz="2000" dirty="0" smtClean="0">
                <a:latin typeface="Consolas" panose="020B0609020204030204"/>
              </a:rPr>
              <a:t> </a:t>
            </a:r>
            <a:endParaRPr lang="nn-NO" sz="2000" dirty="0" smtClean="0">
              <a:latin typeface="Consolas" panose="020B0609020204030204"/>
            </a:endParaRPr>
          </a:p>
          <a:p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	i=i+</a:t>
            </a:r>
            <a:r>
              <a:rPr lang="nn-NO" sz="2000" dirty="0" smtClean="0">
                <a:solidFill>
                  <a:srgbClr val="800080"/>
                </a:solidFill>
                <a:latin typeface="Consolas" panose="020B0609020204030204"/>
              </a:rPr>
              <a:t>1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;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714356"/>
            <a:ext cx="4000528" cy="17851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200" b="1" dirty="0" smtClean="0"/>
              <a:t>python</a:t>
            </a:r>
            <a:r>
              <a:rPr lang="en-US" sz="2200" dirty="0" smtClean="0"/>
              <a:t> whiledemo.py</a:t>
            </a:r>
            <a:endParaRPr lang="en-US" sz="2200" dirty="0" smtClean="0"/>
          </a:p>
          <a:p>
            <a:r>
              <a:rPr lang="en-US" sz="2200" dirty="0" smtClean="0"/>
              <a:t>1</a:t>
            </a:r>
            <a:endParaRPr lang="en-US" sz="2200" dirty="0" smtClean="0"/>
          </a:p>
          <a:p>
            <a:r>
              <a:rPr lang="en-US" sz="2200" dirty="0" smtClean="0"/>
              <a:t>2</a:t>
            </a:r>
            <a:endParaRPr lang="en-US" sz="2200" dirty="0" smtClean="0"/>
          </a:p>
          <a:p>
            <a:r>
              <a:rPr lang="en-US" sz="2200" dirty="0" smtClean="0"/>
              <a:t>3</a:t>
            </a:r>
            <a:endParaRPr lang="en-US" sz="22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28596" y="4286256"/>
            <a:ext cx="5429288" cy="22775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200" b="1" dirty="0" smtClean="0">
                <a:solidFill>
                  <a:srgbClr val="0A83C0"/>
                </a:solidFill>
              </a:rPr>
              <a:t>    </a:t>
            </a:r>
            <a:r>
              <a:rPr lang="en-US" sz="2200" b="1" dirty="0" smtClean="0"/>
              <a:t>wedemo.py</a:t>
            </a:r>
            <a:endParaRPr lang="en-US" sz="2200" dirty="0" smtClean="0"/>
          </a:p>
          <a:p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i=</a:t>
            </a:r>
            <a:r>
              <a:rPr lang="nn-NO" sz="2000" dirty="0" smtClean="0">
                <a:solidFill>
                  <a:srgbClr val="800080"/>
                </a:solidFill>
                <a:latin typeface="Consolas" panose="020B0609020204030204"/>
              </a:rPr>
              <a:t>1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;   </a:t>
            </a:r>
            <a:endParaRPr lang="nn-NO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while i&lt;=</a:t>
            </a:r>
            <a:r>
              <a:rPr lang="nn-NO" sz="2000" dirty="0" smtClean="0">
                <a:solidFill>
                  <a:srgbClr val="800080"/>
                </a:solidFill>
                <a:latin typeface="Consolas" panose="020B0609020204030204"/>
              </a:rPr>
              <a:t>3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:       </a:t>
            </a:r>
            <a:r>
              <a:rPr lang="nn-NO" sz="2000" dirty="0" smtClean="0">
                <a:latin typeface="Consolas" panose="020B0609020204030204"/>
              </a:rPr>
              <a:t> </a:t>
            </a:r>
            <a:endParaRPr lang="nn-NO" sz="2000" dirty="0" smtClean="0">
              <a:latin typeface="Consolas" panose="020B0609020204030204"/>
            </a:endParaRPr>
          </a:p>
          <a:p>
            <a:r>
              <a:rPr lang="nn-NO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(i);       </a:t>
            </a:r>
            <a:r>
              <a:rPr lang="nn-NO" sz="2000" dirty="0" smtClean="0">
                <a:latin typeface="Consolas" panose="020B0609020204030204"/>
              </a:rPr>
              <a:t> </a:t>
            </a:r>
            <a:endParaRPr lang="nn-NO" sz="2000" dirty="0" smtClean="0">
              <a:latin typeface="Consolas" panose="020B0609020204030204"/>
            </a:endParaRPr>
          </a:p>
          <a:p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	i=i+</a:t>
            </a:r>
            <a:r>
              <a:rPr lang="nn-NO" sz="2000" dirty="0" smtClean="0">
                <a:solidFill>
                  <a:srgbClr val="800080"/>
                </a:solidFill>
                <a:latin typeface="Consolas" panose="020B0609020204030204"/>
              </a:rPr>
              <a:t>1</a:t>
            </a:r>
            <a:r>
              <a:rPr lang="nn-NO" sz="2000" dirty="0" smtClean="0">
                <a:solidFill>
                  <a:srgbClr val="000000"/>
                </a:solidFill>
                <a:latin typeface="Consolas" panose="020B0609020204030204"/>
              </a:rPr>
              <a:t>;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  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else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: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"while loop terminated"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000760" y="4286256"/>
            <a:ext cx="3000396" cy="23391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200" b="1" dirty="0" smtClean="0"/>
              <a:t>python</a:t>
            </a:r>
            <a:r>
              <a:rPr lang="en-US" sz="2200" dirty="0" smtClean="0"/>
              <a:t> wedemo.py</a:t>
            </a:r>
            <a:endParaRPr lang="en-US" sz="2200" dirty="0" smtClean="0"/>
          </a:p>
          <a:p>
            <a:r>
              <a:rPr lang="en-US" sz="2200" dirty="0" smtClean="0"/>
              <a:t>1</a:t>
            </a:r>
            <a:endParaRPr lang="en-US" sz="2200" dirty="0" smtClean="0"/>
          </a:p>
          <a:p>
            <a:r>
              <a:rPr lang="en-US" sz="2200" dirty="0" smtClean="0"/>
              <a:t>2</a:t>
            </a:r>
            <a:endParaRPr lang="en-US" sz="2200" dirty="0" smtClean="0"/>
          </a:p>
          <a:p>
            <a:r>
              <a:rPr lang="en-US" sz="2200" dirty="0" smtClean="0"/>
              <a:t>3</a:t>
            </a:r>
            <a:endParaRPr lang="en-US" sz="2200" dirty="0" smtClean="0"/>
          </a:p>
          <a:p>
            <a:r>
              <a:rPr lang="en-US" sz="2200" dirty="0" smtClean="0"/>
              <a:t>while loop terminated</a:t>
            </a:r>
            <a:endParaRPr lang="en-US" sz="2200" dirty="0" smtClean="0"/>
          </a:p>
          <a:p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Loop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2000" b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31432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0A83C0"/>
                </a:solidFill>
              </a:rPr>
              <a:t>for loop:</a:t>
            </a:r>
            <a:r>
              <a:rPr lang="en-US" sz="2800" dirty="0" smtClean="0">
                <a:solidFill>
                  <a:srgbClr val="0A83C0"/>
                </a:solidFill>
              </a:rPr>
              <a:t> </a:t>
            </a:r>
            <a:endParaRPr lang="en-US" sz="2800" dirty="0" smtClean="0">
              <a:solidFill>
                <a:srgbClr val="0A83C0"/>
              </a:solidFill>
            </a:endParaRPr>
          </a:p>
          <a:p>
            <a:pPr algn="just"/>
            <a:r>
              <a:rPr lang="en-US" sz="2600" dirty="0" smtClean="0"/>
              <a:t>The for loop in Python is used to iterate the statements or a part of the program several times. It is frequently used to traverse the data structures like list, tuple, or dictionary.</a:t>
            </a:r>
            <a:endParaRPr lang="en-US" sz="2600" dirty="0" smtClean="0"/>
          </a:p>
          <a:p>
            <a:pPr algn="just">
              <a:buNone/>
            </a:pPr>
            <a:endParaRPr lang="en-US" sz="2600" b="1" u="sng" dirty="0" smtClean="0"/>
          </a:p>
          <a:p>
            <a:pPr algn="just">
              <a:buNone/>
            </a:pPr>
            <a:r>
              <a:rPr lang="en-US" sz="2600" b="1" u="sng" dirty="0" smtClean="0"/>
              <a:t>Syntax:</a:t>
            </a:r>
            <a:endParaRPr lang="en-US" sz="2600" dirty="0" smtClean="0"/>
          </a:p>
          <a:p>
            <a:pPr algn="just">
              <a:buNone/>
            </a:pPr>
            <a:r>
              <a:rPr lang="en-US" sz="2600" b="1" dirty="0" smtClean="0"/>
              <a:t>	for</a:t>
            </a:r>
            <a:r>
              <a:rPr lang="en-US" sz="2600" dirty="0" smtClean="0"/>
              <a:t> iterating_var </a:t>
            </a:r>
            <a:r>
              <a:rPr lang="en-US" sz="2600" b="1" dirty="0" smtClean="0"/>
              <a:t>in</a:t>
            </a:r>
            <a:r>
              <a:rPr lang="en-US" sz="2600" dirty="0" smtClean="0"/>
              <a:t> sequence:  </a:t>
            </a:r>
            <a:endParaRPr lang="en-US" sz="2600" dirty="0" smtClean="0"/>
          </a:p>
          <a:p>
            <a:pPr algn="just">
              <a:buNone/>
            </a:pPr>
            <a:r>
              <a:rPr lang="en-US" sz="2600" dirty="0" smtClean="0"/>
              <a:t>	   	statement(s)</a:t>
            </a:r>
            <a:endParaRPr lang="en-US" sz="2600" dirty="0" smtClean="0"/>
          </a:p>
          <a:p>
            <a:pPr lvl="0">
              <a:buNone/>
            </a:pPr>
            <a:endParaRPr lang="en-US" sz="2400" b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4291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472" y="4124461"/>
            <a:ext cx="5286412" cy="16619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200" b="1" dirty="0" smtClean="0">
                <a:solidFill>
                  <a:srgbClr val="0A83C0"/>
                </a:solidFill>
              </a:rPr>
              <a:t>    </a:t>
            </a:r>
            <a:r>
              <a:rPr lang="en-US" sz="2200" b="1" dirty="0" smtClean="0"/>
              <a:t>fordemo.py</a:t>
            </a:r>
            <a:endParaRPr lang="en-US" sz="2200" dirty="0" smtClean="0"/>
          </a:p>
          <a:p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=</a:t>
            </a:r>
            <a:r>
              <a:rPr lang="en-US" sz="2000" dirty="0" smtClean="0">
                <a:solidFill>
                  <a:srgbClr val="800080"/>
                </a:solidFill>
                <a:latin typeface="Consolas" panose="020B0609020204030204"/>
              </a:rPr>
              <a:t>1 </a:t>
            </a:r>
            <a:endParaRPr lang="en-US" sz="2000" dirty="0" smtClean="0">
              <a:solidFill>
                <a:srgbClr val="80008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n=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input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"Enter n value : 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)) </a:t>
            </a:r>
            <a:endParaRPr lang="en-US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for 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in 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range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(i,n+</a:t>
            </a:r>
            <a:r>
              <a:rPr lang="en-US" sz="2000" dirty="0" smtClean="0">
                <a:solidFill>
                  <a:srgbClr val="800080"/>
                </a:solidFill>
                <a:latin typeface="Consolas" panose="020B0609020204030204"/>
              </a:rPr>
              <a:t>1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): </a:t>
            </a:r>
            <a:endParaRPr lang="en-US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	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i,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end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= 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' '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000760" y="4062905"/>
            <a:ext cx="3000396" cy="17235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200" b="1" dirty="0" smtClean="0"/>
              <a:t>python</a:t>
            </a:r>
            <a:r>
              <a:rPr lang="en-US" sz="2200" dirty="0" smtClean="0"/>
              <a:t> fordemo.py</a:t>
            </a:r>
            <a:endParaRPr lang="en-US" sz="2200" dirty="0" smtClean="0"/>
          </a:p>
          <a:p>
            <a:r>
              <a:rPr lang="en-US" sz="2400" dirty="0" smtClean="0"/>
              <a:t>Enter n value: 5</a:t>
            </a:r>
            <a:endParaRPr lang="en-US" sz="2400" dirty="0" smtClean="0"/>
          </a:p>
          <a:p>
            <a:r>
              <a:rPr lang="en-US" sz="2400" dirty="0" smtClean="0"/>
              <a:t>1 2 3 4 5</a:t>
            </a:r>
            <a:endParaRPr lang="en-US" sz="2200" dirty="0" smtClean="0"/>
          </a:p>
          <a:p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Loop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2000" b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271464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b="1" dirty="0" smtClean="0"/>
              <a:t>Using else with for loop</a:t>
            </a:r>
            <a:endParaRPr lang="en-US" sz="2400" dirty="0" smtClean="0"/>
          </a:p>
          <a:p>
            <a:pPr algn="just"/>
            <a:r>
              <a:rPr lang="en-US" sz="2400" dirty="0" smtClean="0"/>
              <a:t>Python allows us to use the else statement with the for loop which can be executed only when all the iterations are exhausted. </a:t>
            </a:r>
            <a:endParaRPr lang="en-US" sz="2400" dirty="0" smtClean="0"/>
          </a:p>
          <a:p>
            <a:pPr algn="just"/>
            <a:r>
              <a:rPr lang="en-US" sz="2400" dirty="0" smtClean="0"/>
              <a:t>Here, we must notice that if the loop contains any of the break statement then the else statement will not be executed.</a:t>
            </a:r>
            <a:endParaRPr lang="en-US" sz="2400" dirty="0" smtClean="0"/>
          </a:p>
          <a:p>
            <a:pPr lvl="0">
              <a:buNone/>
            </a:pPr>
            <a:endParaRPr lang="en-US" sz="2400" b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4291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8596" y="3214686"/>
            <a:ext cx="6786610" cy="16619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200" b="1" dirty="0" smtClean="0">
                <a:solidFill>
                  <a:srgbClr val="0A83C0"/>
                </a:solidFill>
              </a:rPr>
              <a:t>    </a:t>
            </a:r>
            <a:r>
              <a:rPr lang="en-US" sz="2200" b="1" dirty="0" smtClean="0"/>
              <a:t>fedemo.py</a:t>
            </a:r>
            <a:endParaRPr lang="en-US" sz="2200" dirty="0" smtClean="0"/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for 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 in range(</a:t>
            </a:r>
            <a:r>
              <a:rPr lang="en-US" sz="2000" dirty="0" smtClean="0">
                <a:solidFill>
                  <a:srgbClr val="800080"/>
                </a:solidFill>
                <a:latin typeface="Consolas" panose="020B0609020204030204"/>
              </a:rPr>
              <a:t>1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,</a:t>
            </a:r>
            <a:r>
              <a:rPr lang="en-US" sz="2000" dirty="0" smtClean="0">
                <a:solidFill>
                  <a:srgbClr val="800080"/>
                </a:solidFill>
                <a:latin typeface="Consolas" panose="020B0609020204030204"/>
              </a:rPr>
              <a:t>5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):       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i,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end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=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' '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</a:t>
            </a:r>
            <a:r>
              <a:rPr lang="en-US" sz="2000" dirty="0" smtClean="0"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  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else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:</a:t>
            </a:r>
            <a:r>
              <a:rPr lang="en-US" sz="2000" dirty="0" smtClean="0">
                <a:latin typeface="Consolas" panose="020B0609020204030204"/>
              </a:rPr>
              <a:t>    	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"for loop completely exhausted"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);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214942" y="5054284"/>
            <a:ext cx="3643338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200" b="1" dirty="0" smtClean="0"/>
              <a:t>python</a:t>
            </a:r>
            <a:r>
              <a:rPr lang="en-US" sz="2200" dirty="0" smtClean="0"/>
              <a:t> fedemo.py</a:t>
            </a:r>
            <a:endParaRPr lang="en-US" sz="2200" dirty="0" smtClean="0"/>
          </a:p>
          <a:p>
            <a:r>
              <a:rPr lang="en-US" sz="2200" dirty="0" smtClean="0"/>
              <a:t>1 2 3 4</a:t>
            </a:r>
            <a:endParaRPr lang="en-US" sz="2200" dirty="0" smtClean="0"/>
          </a:p>
          <a:p>
            <a:r>
              <a:rPr lang="en-US" sz="2200" dirty="0" smtClean="0"/>
              <a:t>for loop completely exhausted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Jump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>
              <a:solidFill>
                <a:srgbClr val="2845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Jump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 smtClean="0">
              <a:solidFill>
                <a:srgbClr val="0A83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501122" cy="557216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Jump statements in python are used to alter the flow of a loop like you want to skip a part of a loop or terminate a loop.</a:t>
            </a:r>
            <a:endParaRPr lang="en-US" sz="2400" b="1" dirty="0" smtClean="0"/>
          </a:p>
          <a:p>
            <a:r>
              <a:rPr lang="en-US" sz="2400" dirty="0" smtClean="0"/>
              <a:t>In python, the following are jump statements</a:t>
            </a:r>
            <a:endParaRPr lang="en-US" sz="24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break</a:t>
            </a:r>
            <a:endParaRPr lang="en-US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continue</a:t>
            </a:r>
            <a:endParaRPr lang="en-US" sz="2400" dirty="0" smtClean="0"/>
          </a:p>
          <a:p>
            <a:pPr>
              <a:buNone/>
            </a:pPr>
            <a:r>
              <a:rPr lang="en-US" sz="2400" b="1" u="sng" dirty="0" smtClean="0">
                <a:solidFill>
                  <a:srgbClr val="0A83C0"/>
                </a:solidFill>
              </a:rPr>
              <a:t>break:</a:t>
            </a:r>
            <a:r>
              <a:rPr lang="en-US" sz="2400" dirty="0" smtClean="0">
                <a:solidFill>
                  <a:srgbClr val="0A83C0"/>
                </a:solidFill>
              </a:rPr>
              <a:t> </a:t>
            </a:r>
            <a:endParaRPr lang="en-US" sz="2400" dirty="0" smtClean="0">
              <a:solidFill>
                <a:srgbClr val="0A83C0"/>
              </a:solidFill>
            </a:endParaRPr>
          </a:p>
          <a:p>
            <a:pPr algn="just"/>
            <a:r>
              <a:rPr lang="en-US" sz="2400" dirty="0" smtClean="0"/>
              <a:t>The break is a keyword in python which is used to bring the program control out of the loop. </a:t>
            </a:r>
            <a:endParaRPr lang="en-US" sz="2400" dirty="0" smtClean="0"/>
          </a:p>
          <a:p>
            <a:pPr algn="just"/>
            <a:r>
              <a:rPr lang="en-US" sz="2400" dirty="0" smtClean="0"/>
              <a:t>The break statement breaks the loops one by one, i.e., in the case of nested loops, it breaks the inner loop first and then proceeds to outer loops. </a:t>
            </a:r>
            <a:endParaRPr lang="en-US" sz="2400" dirty="0" smtClean="0"/>
          </a:p>
          <a:p>
            <a:pPr algn="just"/>
            <a:r>
              <a:rPr lang="en-US" sz="2400" dirty="0" smtClean="0"/>
              <a:t>The break is commonly used in the cases where we need to break the loop for a given condition.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		</a:t>
            </a:r>
            <a:r>
              <a:rPr lang="en-US" sz="2400" b="1" u="sng" dirty="0" smtClean="0"/>
              <a:t>Syntax:</a:t>
            </a:r>
            <a:r>
              <a:rPr lang="en-US" b="1" dirty="0" smtClean="0"/>
              <a:t>	</a:t>
            </a:r>
            <a:r>
              <a:rPr lang="en-US" sz="2400" dirty="0" smtClean="0"/>
              <a:t>break</a:t>
            </a:r>
            <a:endParaRPr lang="en-US" sz="24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Jump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2000" b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28596" y="3357562"/>
            <a:ext cx="8429684" cy="32861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0A83C0"/>
                </a:solidFill>
              </a:rPr>
              <a:t>continue:</a:t>
            </a:r>
            <a:r>
              <a:rPr lang="en-US" sz="2400" dirty="0" smtClean="0">
                <a:solidFill>
                  <a:srgbClr val="0A83C0"/>
                </a:solidFill>
              </a:rPr>
              <a:t> </a:t>
            </a:r>
            <a:endParaRPr lang="en-US" sz="2400" dirty="0" smtClean="0">
              <a:solidFill>
                <a:srgbClr val="0A83C0"/>
              </a:solidFill>
            </a:endParaRPr>
          </a:p>
          <a:p>
            <a:r>
              <a:rPr lang="en-US" sz="2400" dirty="0" smtClean="0"/>
              <a:t>The continue statement in python is used to bring the program control to the beginning of the loop. </a:t>
            </a:r>
            <a:endParaRPr lang="en-US" sz="2400" dirty="0" smtClean="0"/>
          </a:p>
          <a:p>
            <a:r>
              <a:rPr lang="en-US" sz="2400" dirty="0" smtClean="0"/>
              <a:t>The continue statement skips the remaining lines of code inside the loop and start with the next iteration. </a:t>
            </a:r>
            <a:endParaRPr lang="en-US" sz="2400" dirty="0" smtClean="0"/>
          </a:p>
          <a:p>
            <a:r>
              <a:rPr lang="en-US" sz="2400" dirty="0" smtClean="0"/>
              <a:t>It is mainly used for a particular condition inside the loop so that we can skip some specific code for a particular condition.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		</a:t>
            </a:r>
            <a:r>
              <a:rPr lang="en-US" sz="2400" b="1" u="sng" dirty="0" smtClean="0"/>
              <a:t>Syntax:</a:t>
            </a:r>
            <a:r>
              <a:rPr lang="en-US" sz="2400" b="1" dirty="0" smtClean="0"/>
              <a:t>	</a:t>
            </a:r>
            <a:r>
              <a:rPr lang="en-US" sz="2400" dirty="0" smtClean="0"/>
              <a:t>continue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4291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8596" y="714356"/>
            <a:ext cx="3786214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400" b="1" dirty="0" smtClean="0">
                <a:solidFill>
                  <a:srgbClr val="0A83C0"/>
                </a:solidFill>
              </a:rPr>
              <a:t>    </a:t>
            </a:r>
            <a:r>
              <a:rPr lang="en-US" sz="2400" b="1" dirty="0" smtClean="0"/>
              <a:t>breakdemo.py</a:t>
            </a:r>
            <a:endParaRPr lang="en-US" sz="2400" dirty="0" smtClean="0"/>
          </a:p>
          <a:p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 = 1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while 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 &lt; 6: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	if 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 == 3: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	break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	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 += 1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092157"/>
            <a:ext cx="4000528" cy="19082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400" b="1" dirty="0" smtClean="0"/>
              <a:t>python</a:t>
            </a:r>
            <a:r>
              <a:rPr lang="en-US" sz="2400" dirty="0" smtClean="0"/>
              <a:t> breakdemo.py</a:t>
            </a:r>
            <a:endParaRPr lang="en-US" sz="2400" dirty="0" smtClean="0"/>
          </a:p>
          <a:p>
            <a:r>
              <a:rPr lang="en-US" sz="2400" dirty="0" smtClean="0"/>
              <a:t>1</a:t>
            </a:r>
            <a:endParaRPr lang="en-US" sz="2400" dirty="0" smtClean="0"/>
          </a:p>
          <a:p>
            <a:r>
              <a:rPr lang="en-US" sz="2400" dirty="0" smtClean="0"/>
              <a:t>2</a:t>
            </a:r>
            <a:endParaRPr lang="en-US" sz="2400" dirty="0" smtClean="0"/>
          </a:p>
          <a:p>
            <a:r>
              <a:rPr lang="en-US" sz="2400" dirty="0" smtClean="0"/>
              <a:t>3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Jump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2000" b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4291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8596" y="906362"/>
            <a:ext cx="6000792" cy="20005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400" b="1" dirty="0" smtClean="0">
                <a:solidFill>
                  <a:srgbClr val="0A83C0"/>
                </a:solidFill>
              </a:rPr>
              <a:t>    </a:t>
            </a:r>
            <a:r>
              <a:rPr lang="en-US" sz="2400" b="1" dirty="0" smtClean="0"/>
              <a:t>continuedemo.py</a:t>
            </a:r>
            <a:endParaRPr lang="en-US" sz="2400" dirty="0" smtClean="0"/>
          </a:p>
          <a:p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str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=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input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"Enter any String : 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 </a:t>
            </a:r>
            <a:endParaRPr lang="en-US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for 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in 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str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: </a:t>
            </a:r>
            <a:endParaRPr lang="en-US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	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if 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 == 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'h'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: </a:t>
            </a:r>
            <a:endParaRPr lang="en-US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		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continue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;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i,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end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=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 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);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643438" y="3390315"/>
            <a:ext cx="4000528" cy="15388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400" b="1" dirty="0" smtClean="0"/>
              <a:t>python</a:t>
            </a:r>
            <a:r>
              <a:rPr lang="en-US" sz="2400" dirty="0" smtClean="0"/>
              <a:t> continuedemo.py</a:t>
            </a:r>
            <a:endParaRPr lang="en-US" sz="2400" dirty="0" smtClean="0"/>
          </a:p>
          <a:p>
            <a:r>
              <a:rPr lang="en-US" sz="2400" dirty="0" smtClean="0"/>
              <a:t>Enter any String : python</a:t>
            </a:r>
            <a:endParaRPr lang="en-US" sz="2400" dirty="0" smtClean="0"/>
          </a:p>
          <a:p>
            <a:r>
              <a:rPr lang="en-US" sz="2400" dirty="0" smtClean="0"/>
              <a:t>p y t o n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Indentation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>
              <a:solidFill>
                <a:srgbClr val="2845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Indentation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 smtClean="0">
              <a:solidFill>
                <a:srgbClr val="0A83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35785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In Python, indentation is used to declare a block. If two statements are at the same indentation level, then they are the part of the same block.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For the ease of programming and to achieve simplicity, python doesn't allow the use of curly braces or parentheses for the block level code.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Indentation is the most used part of the python programming language.</a:t>
            </a:r>
            <a:endParaRPr lang="en-US" sz="2400" dirty="0" smtClean="0"/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Generally, a tab space or four spaces are given to indent the statements in python.</a:t>
            </a:r>
            <a:endParaRPr lang="en-US" sz="24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Conditional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>
              <a:solidFill>
                <a:srgbClr val="2845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Conditional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</a:t>
            </a:r>
            <a:endParaRPr lang="en-US" sz="3600" b="1" dirty="0" smtClean="0">
              <a:solidFill>
                <a:srgbClr val="0A83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50072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Conditional Statements performs different computations or actions depending on conditions.</a:t>
            </a:r>
            <a:endParaRPr lang="en-US" sz="2400" b="1" dirty="0" smtClean="0"/>
          </a:p>
          <a:p>
            <a:r>
              <a:rPr lang="en-US" sz="2400" dirty="0" smtClean="0"/>
              <a:t>In python, the following are conditional statements</a:t>
            </a:r>
            <a:endParaRPr lang="en-US" sz="24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if</a:t>
            </a:r>
            <a:endParaRPr lang="en-US" sz="24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if –else</a:t>
            </a:r>
            <a:endParaRPr lang="en-US" sz="2400" b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if – elif –else</a:t>
            </a:r>
            <a:endParaRPr lang="en-US" sz="2400" dirty="0" smtClean="0"/>
          </a:p>
          <a:p>
            <a:pPr>
              <a:buNone/>
            </a:pPr>
            <a:r>
              <a:rPr lang="en-US" sz="2400" b="1" u="sng" dirty="0" smtClean="0">
                <a:solidFill>
                  <a:srgbClr val="0A83C0"/>
                </a:solidFill>
              </a:rPr>
              <a:t>If statement:</a:t>
            </a:r>
            <a:r>
              <a:rPr lang="en-US" sz="2400" dirty="0" smtClean="0">
                <a:solidFill>
                  <a:srgbClr val="0A83C0"/>
                </a:solidFill>
              </a:rPr>
              <a:t> </a:t>
            </a:r>
            <a:endParaRPr lang="en-US" sz="2400" dirty="0" smtClean="0">
              <a:solidFill>
                <a:srgbClr val="0A83C0"/>
              </a:solidFill>
            </a:endParaRPr>
          </a:p>
          <a:p>
            <a:r>
              <a:rPr lang="en-US" sz="2400" dirty="0" smtClean="0"/>
              <a:t>The if statement is used to test a specific condition. If the condition is true, a block of code (if-block) will be executed.</a:t>
            </a:r>
            <a:endParaRPr lang="en-US" sz="2400" dirty="0" smtClean="0"/>
          </a:p>
          <a:p>
            <a:pPr>
              <a:buNone/>
            </a:pPr>
            <a:r>
              <a:rPr lang="en-US" sz="2400" b="1" u="sng" dirty="0" smtClean="0"/>
              <a:t>Syntax:</a:t>
            </a:r>
            <a:endParaRPr lang="en-US" sz="2400" dirty="0" smtClean="0"/>
          </a:p>
          <a:p>
            <a:pPr lvl="2">
              <a:buNone/>
            </a:pPr>
            <a:r>
              <a:rPr lang="en-US" b="1" dirty="0" smtClean="0"/>
              <a:t>if</a:t>
            </a:r>
            <a:r>
              <a:rPr lang="en-US" dirty="0" smtClean="0"/>
              <a:t> condition</a:t>
            </a:r>
            <a:r>
              <a:rPr lang="en-US" b="1" dirty="0" smtClean="0"/>
              <a:t>:</a:t>
            </a:r>
            <a:r>
              <a:rPr lang="en-US" dirty="0" smtClean="0"/>
              <a:t>  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		statement1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		statement2</a:t>
            </a:r>
            <a:endParaRPr lang="en-US" sz="22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Conditional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2000" b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8596" y="1192114"/>
            <a:ext cx="5500726" cy="22313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400" b="1" dirty="0" smtClean="0">
                <a:solidFill>
                  <a:srgbClr val="0A83C0"/>
                </a:solidFill>
              </a:rPr>
              <a:t>    </a:t>
            </a:r>
            <a:r>
              <a:rPr lang="en-US" sz="2400" b="1" dirty="0" smtClean="0"/>
              <a:t>ifdemo.py</a:t>
            </a:r>
            <a:endParaRPr lang="en-US" sz="2400" dirty="0" smtClean="0"/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a = 33</a:t>
            </a:r>
            <a:endParaRPr lang="en-US" sz="2000" dirty="0" smtClean="0">
              <a:ea typeface="Calibri" panose="020F0502020204030204"/>
              <a:cs typeface="Times New Roman" panose="0202060305040502030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b = 200</a:t>
            </a:r>
            <a:endParaRPr lang="en-US" sz="2000" dirty="0" smtClean="0">
              <a:ea typeface="Calibri" panose="020F0502020204030204"/>
              <a:cs typeface="Times New Roman" panose="0202060305040502030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if b &gt; a:</a:t>
            </a:r>
            <a:endParaRPr lang="en-US" sz="2000" dirty="0" smtClean="0">
              <a:ea typeface="Calibri" panose="020F0502020204030204"/>
              <a:cs typeface="Times New Roman" panose="0202060305040502030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 smtClean="0">
                <a:latin typeface="Consolas" panose="020B0609020204030204"/>
                <a:ea typeface="Times New Roman" panose="02020603050405020304"/>
                <a:cs typeface="Courier New" panose="02070309020205020404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print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"b is greater than a"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)</a:t>
            </a:r>
            <a:endParaRPr lang="en-US" sz="2000" dirty="0" smtClean="0">
              <a:ea typeface="Calibri" panose="020F0502020204030204"/>
              <a:cs typeface="Times New Roman" panose="02020603050405020304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 smtClean="0">
                <a:latin typeface="Consolas" panose="020B0609020204030204"/>
                <a:ea typeface="Times New Roman" panose="02020603050405020304"/>
                <a:cs typeface="Courier New" panose="02070309020205020404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print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"done…"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  <a:ea typeface="Times New Roman" panose="02020603050405020304"/>
                <a:cs typeface="Courier New" panose="02070309020205020404"/>
              </a:rPr>
              <a:t>)</a:t>
            </a:r>
            <a:endParaRPr lang="en-US" sz="2000" dirty="0">
              <a:ea typeface="Calibri" panose="020F0502020204030204"/>
              <a:cs typeface="Times New Roman" panose="020206030504050203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4143380"/>
            <a:ext cx="8215370" cy="18928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C00000"/>
                </a:solidFill>
              </a:rPr>
              <a:t>Remember: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en-US" sz="2400" dirty="0" smtClean="0"/>
              <a:t> </a:t>
            </a:r>
            <a:r>
              <a:rPr lang="en-US" sz="2400" b="1" dirty="0" smtClean="0"/>
              <a:t>input () </a:t>
            </a:r>
            <a:r>
              <a:rPr lang="en-US" sz="2400" dirty="0" smtClean="0"/>
              <a:t>function is used to get input from user.</a:t>
            </a:r>
            <a:endParaRPr lang="en-US" sz="2400" dirty="0" smtClean="0"/>
          </a:p>
          <a:p>
            <a:r>
              <a:rPr lang="en-US" sz="2400" dirty="0" smtClean="0"/>
              <a:t> </a:t>
            </a:r>
            <a:r>
              <a:rPr lang="en-US" sz="2400" u="sng" dirty="0" smtClean="0">
                <a:solidFill>
                  <a:srgbClr val="0A83C0"/>
                </a:solidFill>
              </a:rPr>
              <a:t>Example:</a:t>
            </a:r>
            <a:r>
              <a:rPr lang="en-US" sz="2400" b="1" dirty="0" smtClean="0">
                <a:solidFill>
                  <a:srgbClr val="0A83C0"/>
                </a:solidFill>
              </a:rPr>
              <a:t>  </a:t>
            </a:r>
            <a:endParaRPr lang="en-US" sz="2400" b="1" dirty="0" smtClean="0">
              <a:solidFill>
                <a:srgbClr val="0A83C0"/>
              </a:solidFill>
            </a:endParaRPr>
          </a:p>
          <a:p>
            <a:r>
              <a:rPr lang="en-US" sz="2400" b="1" dirty="0" smtClean="0"/>
              <a:t> </a:t>
            </a:r>
            <a:r>
              <a:rPr lang="en-US" sz="2400" dirty="0" smtClean="0"/>
              <a:t>a=input (“Enter a value”)</a:t>
            </a:r>
            <a:endParaRPr lang="en-US" sz="2400" dirty="0" smtClean="0"/>
          </a:p>
          <a:p>
            <a:pPr>
              <a:buNone/>
            </a:pPr>
            <a:endParaRPr lang="en-US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6072198" y="1295459"/>
            <a:ext cx="2857520" cy="20621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400" b="1" dirty="0" smtClean="0"/>
              <a:t>python</a:t>
            </a:r>
            <a:r>
              <a:rPr lang="en-US" sz="2400" dirty="0" smtClean="0"/>
              <a:t> ifdemo.py</a:t>
            </a:r>
            <a:endParaRPr lang="en-US" sz="2400" dirty="0" smtClean="0"/>
          </a:p>
          <a:p>
            <a:r>
              <a:rPr lang="en-US" sz="2400" dirty="0" smtClean="0"/>
              <a:t>b is greater than a</a:t>
            </a:r>
            <a:endParaRPr lang="en-US" sz="2400" dirty="0" smtClean="0"/>
          </a:p>
          <a:p>
            <a:r>
              <a:rPr lang="en-US" sz="2400" dirty="0" smtClean="0"/>
              <a:t>done…</a:t>
            </a:r>
            <a:endParaRPr lang="en-US" sz="24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Conditional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3600" b="1" dirty="0" smtClean="0">
              <a:solidFill>
                <a:srgbClr val="0A83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71546"/>
            <a:ext cx="8715436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0A83C0"/>
                </a:solidFill>
              </a:rPr>
              <a:t>If-else statement:</a:t>
            </a:r>
            <a:r>
              <a:rPr lang="en-US" sz="2400" dirty="0" smtClean="0">
                <a:solidFill>
                  <a:srgbClr val="0A83C0"/>
                </a:solidFill>
              </a:rPr>
              <a:t> </a:t>
            </a:r>
            <a:endParaRPr lang="en-US" sz="2400" dirty="0" smtClean="0">
              <a:solidFill>
                <a:srgbClr val="0A83C0"/>
              </a:solidFill>
            </a:endParaRPr>
          </a:p>
          <a:p>
            <a:pPr algn="just"/>
            <a:r>
              <a:rPr lang="en-US" sz="2200" dirty="0" smtClean="0"/>
              <a:t>The if-else statement provides an else block combined with the if statement which is executed in the false case of the condition. </a:t>
            </a:r>
            <a:endParaRPr lang="en-US" sz="2200" dirty="0" smtClean="0"/>
          </a:p>
          <a:p>
            <a:pPr>
              <a:buNone/>
            </a:pPr>
            <a:r>
              <a:rPr lang="en-US" sz="2200" b="1" u="sng" dirty="0" smtClean="0"/>
              <a:t>Syntax:</a:t>
            </a:r>
            <a:endParaRPr lang="en-US" sz="2200" dirty="0" smtClean="0"/>
          </a:p>
          <a:p>
            <a:pPr>
              <a:buNone/>
            </a:pPr>
            <a:r>
              <a:rPr lang="en-US" sz="2000" b="1" dirty="0" smtClean="0"/>
              <a:t>if</a:t>
            </a:r>
            <a:r>
              <a:rPr lang="en-US" sz="2000" dirty="0" smtClean="0"/>
              <a:t> condition:  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   </a:t>
            </a:r>
            <a:r>
              <a:rPr lang="en-US" sz="2000" dirty="0" smtClean="0">
                <a:solidFill>
                  <a:srgbClr val="0A83C0"/>
                </a:solidFill>
              </a:rPr>
              <a:t> #block of statements</a:t>
            </a:r>
            <a:r>
              <a:rPr lang="en-US" sz="2000" dirty="0" smtClean="0"/>
              <a:t>   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else</a:t>
            </a:r>
            <a:r>
              <a:rPr lang="en-US" sz="2000" dirty="0" smtClean="0"/>
              <a:t>:   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    </a:t>
            </a:r>
            <a:r>
              <a:rPr lang="en-US" sz="2000" dirty="0" smtClean="0">
                <a:solidFill>
                  <a:srgbClr val="0A83C0"/>
                </a:solidFill>
              </a:rPr>
              <a:t>#another block of statements (else-block)</a:t>
            </a:r>
            <a:r>
              <a:rPr lang="en-US" sz="2000" dirty="0" smtClean="0"/>
              <a:t>   </a:t>
            </a:r>
            <a:r>
              <a:rPr lang="en-US" sz="2200" dirty="0" smtClean="0"/>
              <a:t>   </a:t>
            </a:r>
            <a:endParaRPr lang="en-US" sz="2200" dirty="0" smtClean="0"/>
          </a:p>
          <a:p>
            <a:pPr lvl="2">
              <a:buNone/>
            </a:pPr>
            <a:endParaRPr lang="en-US" sz="22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14282" y="4286256"/>
            <a:ext cx="7000924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000" b="1" dirty="0" smtClean="0">
                <a:solidFill>
                  <a:srgbClr val="0A83C0"/>
                </a:solidFill>
              </a:rPr>
              <a:t>    </a:t>
            </a:r>
            <a:r>
              <a:rPr lang="en-US" sz="2000" b="1" dirty="0" smtClean="0"/>
              <a:t>ifelsedemo.py</a:t>
            </a:r>
            <a:endParaRPr lang="en-US" sz="2000" dirty="0" smtClean="0"/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age = 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input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"Enter your age : 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))  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if age&gt;=</a:t>
            </a:r>
            <a:r>
              <a:rPr lang="en-US" sz="2000" dirty="0" smtClean="0">
                <a:solidFill>
                  <a:srgbClr val="800080"/>
                </a:solidFill>
                <a:latin typeface="Consolas" panose="020B0609020204030204"/>
              </a:rPr>
              <a:t>18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:  </a:t>
            </a:r>
            <a:r>
              <a:rPr lang="en-US" sz="2000" dirty="0" smtClean="0"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    </a:t>
            </a:r>
            <a:endParaRPr lang="en-US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	print(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"You are eligible to vote !!"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  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else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:  </a:t>
            </a:r>
            <a:r>
              <a:rPr lang="en-US" sz="2000" dirty="0" smtClean="0"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    </a:t>
            </a:r>
            <a:endParaRPr lang="en-US" sz="2000" dirty="0" smtClean="0">
              <a:solidFill>
                <a:srgbClr val="000000"/>
              </a:solidFill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	print(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"Sorry! you have to wait !!"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))</a:t>
            </a:r>
            <a:r>
              <a:rPr lang="en-US" sz="2000" dirty="0" smtClean="0">
                <a:latin typeface="Consolas" panose="020B0609020204030204"/>
              </a:rPr>
              <a:t> </a:t>
            </a:r>
            <a:r>
              <a:rPr lang="en-US" sz="2000" dirty="0" smtClean="0"/>
              <a:t> 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8" y="2428868"/>
            <a:ext cx="3357586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400" b="1" dirty="0" smtClean="0"/>
              <a:t>python</a:t>
            </a:r>
            <a:r>
              <a:rPr lang="en-US" sz="2400" dirty="0" smtClean="0"/>
              <a:t> ifelsedemo.py</a:t>
            </a:r>
            <a:endParaRPr lang="en-US" sz="2400" dirty="0" smtClean="0"/>
          </a:p>
          <a:p>
            <a:r>
              <a:rPr lang="en-US" sz="2400" dirty="0" smtClean="0"/>
              <a:t>Enter your age: 19</a:t>
            </a:r>
            <a:endParaRPr lang="en-US" sz="2400" dirty="0" smtClean="0"/>
          </a:p>
          <a:p>
            <a:r>
              <a:rPr lang="en-US" sz="2400" dirty="0" smtClean="0"/>
              <a:t>You are eligible to vote!!</a:t>
            </a:r>
            <a:endParaRPr lang="en-US" sz="2000" dirty="0" smtClean="0"/>
          </a:p>
          <a:p>
            <a:pPr>
              <a:buNone/>
            </a:pP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Conditional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3600" b="1" dirty="0" smtClean="0">
              <a:solidFill>
                <a:srgbClr val="0A83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71546"/>
            <a:ext cx="8715436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0A83C0"/>
                </a:solidFill>
              </a:rPr>
              <a:t>If-elif-else statement:</a:t>
            </a:r>
            <a:r>
              <a:rPr lang="en-US" sz="2400" dirty="0" smtClean="0">
                <a:solidFill>
                  <a:srgbClr val="0A83C0"/>
                </a:solidFill>
              </a:rPr>
              <a:t> </a:t>
            </a:r>
            <a:endParaRPr lang="en-US" sz="2400" dirty="0" smtClean="0">
              <a:solidFill>
                <a:srgbClr val="0A83C0"/>
              </a:solidFill>
            </a:endParaRPr>
          </a:p>
          <a:p>
            <a:pPr algn="just"/>
            <a:r>
              <a:rPr lang="en-US" sz="2400" dirty="0" smtClean="0"/>
              <a:t>The elif statement enables us to check multiple conditions and execute the specific block of statements depending upon the true condition among them. </a:t>
            </a:r>
            <a:endParaRPr lang="en-US" sz="2400" dirty="0" smtClean="0"/>
          </a:p>
          <a:p>
            <a:pPr>
              <a:buNone/>
            </a:pPr>
            <a:r>
              <a:rPr lang="en-US" sz="2200" b="1" u="sng" dirty="0" smtClean="0"/>
              <a:t>Syntax:</a:t>
            </a:r>
            <a:endParaRPr lang="en-US" sz="2200" dirty="0" smtClean="0"/>
          </a:p>
          <a:p>
            <a:pPr>
              <a:buNone/>
            </a:pPr>
            <a:r>
              <a:rPr lang="en-US" sz="2400" b="1" dirty="0" smtClean="0"/>
              <a:t>if</a:t>
            </a:r>
            <a:r>
              <a:rPr lang="en-US" sz="2400" dirty="0" smtClean="0"/>
              <a:t> condition1:   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    </a:t>
            </a:r>
            <a:r>
              <a:rPr lang="en-US" sz="2400" dirty="0" smtClean="0">
                <a:solidFill>
                  <a:srgbClr val="0A83C0"/>
                </a:solidFill>
              </a:rPr>
              <a:t># block of statements</a:t>
            </a:r>
            <a:r>
              <a:rPr lang="en-US" sz="2400" dirty="0" smtClean="0"/>
              <a:t>     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elif</a:t>
            </a:r>
            <a:r>
              <a:rPr lang="en-US" sz="2400" dirty="0" smtClean="0"/>
              <a:t> condition2:   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    </a:t>
            </a:r>
            <a:r>
              <a:rPr lang="en-US" sz="2400" dirty="0" smtClean="0">
                <a:solidFill>
                  <a:srgbClr val="0A83C0"/>
                </a:solidFill>
              </a:rPr>
              <a:t># block of statements</a:t>
            </a:r>
            <a:r>
              <a:rPr lang="en-US" sz="2400" dirty="0" smtClean="0"/>
              <a:t>   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elif</a:t>
            </a:r>
            <a:r>
              <a:rPr lang="en-US" sz="2400" dirty="0" smtClean="0"/>
              <a:t> condition3:   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    </a:t>
            </a:r>
            <a:r>
              <a:rPr lang="en-US" sz="2400" dirty="0" smtClean="0">
                <a:solidFill>
                  <a:srgbClr val="0A83C0"/>
                </a:solidFill>
              </a:rPr>
              <a:t># block of statements</a:t>
            </a:r>
            <a:r>
              <a:rPr lang="en-US" sz="2400" dirty="0" smtClean="0"/>
              <a:t>     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else</a:t>
            </a:r>
            <a:r>
              <a:rPr lang="en-US" sz="2400" dirty="0" smtClean="0"/>
              <a:t>:   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    </a:t>
            </a:r>
            <a:r>
              <a:rPr lang="en-US" sz="2400" dirty="0" smtClean="0">
                <a:solidFill>
                  <a:srgbClr val="0A83C0"/>
                </a:solidFill>
              </a:rPr>
              <a:t># block of statements</a:t>
            </a:r>
            <a:r>
              <a:rPr lang="en-US" sz="2400" dirty="0" smtClean="0"/>
              <a:t>  </a:t>
            </a:r>
            <a:endParaRPr lang="en-US" sz="22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E9B115"/>
                </a:solidFill>
              </a:rPr>
              <a:t>         Conditional Statements </a:t>
            </a:r>
            <a:r>
              <a:rPr lang="en-US" sz="3600" b="1" dirty="0" smtClean="0"/>
              <a:t>in</a:t>
            </a:r>
            <a:r>
              <a:rPr lang="en-US" sz="3600" b="1" dirty="0" smtClean="0">
                <a:solidFill>
                  <a:srgbClr val="E9B115"/>
                </a:solidFill>
              </a:rPr>
              <a:t> </a:t>
            </a:r>
            <a:r>
              <a:rPr lang="en-US" sz="3600" b="1" dirty="0" smtClean="0">
                <a:solidFill>
                  <a:srgbClr val="0A83C0"/>
                </a:solidFill>
              </a:rPr>
              <a:t>Python          </a:t>
            </a:r>
            <a:r>
              <a:rPr lang="en-US" sz="2000" b="1" dirty="0" smtClean="0"/>
              <a:t>Cont..</a:t>
            </a:r>
            <a:endParaRPr lang="en-US" sz="3600" b="1" dirty="0" smtClean="0">
              <a:solidFill>
                <a:srgbClr val="0A83C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00010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5720" y="1000108"/>
            <a:ext cx="5715040" cy="32932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A83C0"/>
                </a:solidFill>
              </a:rPr>
              <a:t>Example:</a:t>
            </a:r>
            <a:r>
              <a:rPr lang="en-US" sz="2400" b="1" dirty="0" smtClean="0">
                <a:solidFill>
                  <a:srgbClr val="0A83C0"/>
                </a:solidFill>
              </a:rPr>
              <a:t>    </a:t>
            </a:r>
            <a:r>
              <a:rPr lang="en-US" sz="2400" b="1" dirty="0" smtClean="0"/>
              <a:t>maxnum.py</a:t>
            </a:r>
            <a:endParaRPr lang="en-US" sz="2400" dirty="0" smtClean="0"/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a=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input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"Enter a value : 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b=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input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"Enter b value : 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c=</a:t>
            </a:r>
            <a:r>
              <a:rPr lang="en-US" sz="2000" dirty="0" err="1" smtClean="0">
                <a:solidFill>
                  <a:srgbClr val="008080"/>
                </a:solidFill>
                <a:latin typeface="Consolas" panose="020B0609020204030204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008080"/>
                </a:solidFill>
                <a:latin typeface="Consolas" panose="020B0609020204030204"/>
              </a:rPr>
              <a:t>input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"Enter c value : 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))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if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(a&gt;b)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and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(a&gt;c):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"Maximum value is :"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,a)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err="1" smtClean="0">
                <a:solidFill>
                  <a:srgbClr val="0000FF"/>
                </a:solidFill>
                <a:latin typeface="Consolas" panose="020B0609020204030204"/>
              </a:rPr>
              <a:t>elif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(b&gt;a)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and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(b&gt;c):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"Maximum value is :"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,b)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else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:</a:t>
            </a:r>
            <a:r>
              <a:rPr lang="en-US" sz="2000" dirty="0" smtClean="0">
                <a:latin typeface="Consolas" panose="020B0609020204030204"/>
              </a:rPr>
              <a:t> </a:t>
            </a:r>
            <a:endParaRPr lang="en-US" sz="2000" dirty="0" smtClean="0">
              <a:latin typeface="Consolas" panose="020B0609020204030204"/>
            </a:endParaRPr>
          </a:p>
          <a:p>
            <a:r>
              <a:rPr lang="en-US" sz="2000" dirty="0" smtClean="0">
                <a:solidFill>
                  <a:srgbClr val="0000FF"/>
                </a:solidFill>
                <a:latin typeface="Consolas" panose="020B0609020204030204"/>
              </a:rPr>
              <a:t>	print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(</a:t>
            </a:r>
            <a:r>
              <a:rPr lang="en-US" sz="2000" dirty="0" smtClean="0">
                <a:solidFill>
                  <a:srgbClr val="FF00FF"/>
                </a:solidFill>
                <a:latin typeface="Consolas" panose="020B0609020204030204"/>
              </a:rPr>
              <a:t>"Maximum value is :"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/>
              </a:rPr>
              <a:t>,c)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/>
              </a:rPr>
              <a:t> </a:t>
            </a:r>
            <a:r>
              <a:rPr lang="en-US" sz="2400" dirty="0" smtClean="0">
                <a:latin typeface="Consolas" panose="020B0609020204030204"/>
              </a:rPr>
              <a:t>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071934" y="4429132"/>
            <a:ext cx="4714908" cy="21236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200" b="1" u="sng" dirty="0" smtClean="0">
                <a:solidFill>
                  <a:srgbClr val="FFC000"/>
                </a:solidFill>
              </a:rPr>
              <a:t>Output:</a:t>
            </a:r>
            <a:endParaRPr lang="en-US" sz="2200" b="1" dirty="0" smtClean="0">
              <a:solidFill>
                <a:srgbClr val="FFC000"/>
              </a:solidFill>
            </a:endParaRPr>
          </a:p>
          <a:p>
            <a:r>
              <a:rPr lang="en-US" sz="2200" b="1" dirty="0" smtClean="0"/>
              <a:t>python</a:t>
            </a:r>
            <a:r>
              <a:rPr lang="en-US" sz="2200" dirty="0" smtClean="0"/>
              <a:t> maxnum.py</a:t>
            </a:r>
            <a:endParaRPr lang="en-US" sz="2200" dirty="0" smtClean="0"/>
          </a:p>
          <a:p>
            <a:r>
              <a:rPr lang="en-US" sz="2200" dirty="0" smtClean="0"/>
              <a:t>Enter a value: 10</a:t>
            </a:r>
            <a:endParaRPr lang="en-US" sz="2200" dirty="0" smtClean="0"/>
          </a:p>
          <a:p>
            <a:r>
              <a:rPr lang="en-US" sz="2200" dirty="0" smtClean="0"/>
              <a:t>Enter b value: 14</a:t>
            </a:r>
            <a:endParaRPr lang="en-US" sz="2200" dirty="0" smtClean="0"/>
          </a:p>
          <a:p>
            <a:r>
              <a:rPr lang="en-US" sz="2200" dirty="0" smtClean="0"/>
              <a:t>Enter c value: 9</a:t>
            </a:r>
            <a:endParaRPr lang="en-US" sz="2200" dirty="0" smtClean="0"/>
          </a:p>
          <a:p>
            <a:r>
              <a:rPr lang="en-US" sz="2200" dirty="0" smtClean="0"/>
              <a:t>Maximum value is: 14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5947</Words>
  <Application>WPS Presentation</Application>
  <PresentationFormat>On-screen Show (4:3)</PresentationFormat>
  <Paragraphs>250</Paragraphs>
  <Slides>18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SimSun</vt:lpstr>
      <vt:lpstr>Wingdings</vt:lpstr>
      <vt:lpstr>Courier New</vt:lpstr>
      <vt:lpstr>Consolas</vt:lpstr>
      <vt:lpstr>Times New Roman</vt:lpstr>
      <vt:lpstr>Courier New</vt:lpstr>
      <vt:lpstr>Calibri</vt:lpstr>
      <vt:lpstr>Microsoft YaHei</vt:lpstr>
      <vt:lpstr>Arial Unicode MS</vt:lpstr>
      <vt:lpstr>Calibri</vt:lpstr>
      <vt:lpstr>Office Theme</vt:lpstr>
      <vt:lpstr>Python Control Statements</vt:lpstr>
      <vt:lpstr>Indentation in Python</vt:lpstr>
      <vt:lpstr>Indentation in Python</vt:lpstr>
      <vt:lpstr>Conditional Statements in Python</vt:lpstr>
      <vt:lpstr>Conditional Statements in Python</vt:lpstr>
      <vt:lpstr>         Conditional Statements in Python          Cont..</vt:lpstr>
      <vt:lpstr>         Conditional Statements in Python          Cont..</vt:lpstr>
      <vt:lpstr>         Conditional Statements in Python          Cont..</vt:lpstr>
      <vt:lpstr>         Conditional Statements in Python          Cont..</vt:lpstr>
      <vt:lpstr>Loop Statements in Python</vt:lpstr>
      <vt:lpstr>Loop Statements in Python</vt:lpstr>
      <vt:lpstr>         Loop Statements in Python          Cont..</vt:lpstr>
      <vt:lpstr>         Loop Statements in Python          Cont..</vt:lpstr>
      <vt:lpstr>         Loop Statements in Python          Cont..</vt:lpstr>
      <vt:lpstr>Jump Statements in Python</vt:lpstr>
      <vt:lpstr>Jump Statements in Python</vt:lpstr>
      <vt:lpstr>         Jump Statements in Python          Cont..</vt:lpstr>
      <vt:lpstr>         Jump Statements in Python          Cont..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Python!</dc:title>
  <dc:creator>Exam</dc:creator>
  <cp:lastModifiedBy>bhaskar</cp:lastModifiedBy>
  <cp:revision>211</cp:revision>
  <dcterms:created xsi:type="dcterms:W3CDTF">2020-06-10T05:05:00Z</dcterms:created>
  <dcterms:modified xsi:type="dcterms:W3CDTF">2026-02-22T14:52:05Z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84EAF3B617F64B31ABF56DC8A6E169A5_12</vt:lpwstr>
  </property>
  <property fmtid="{D5CDD505-2E9C-101B-9397-08002B2CF9AE}" pid="3" name="KSOProductBuildVer">
    <vt:lpwstr>2057-12.2.0.23196</vt:lpwstr>
  </property>
</Properties>
</file>